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0"/>
  </p:notesMasterIdLst>
  <p:handoutMasterIdLst>
    <p:handoutMasterId r:id="rId11"/>
  </p:handoutMasterIdLst>
  <p:sldIdLst>
    <p:sldId id="256" r:id="rId2"/>
    <p:sldId id="409" r:id="rId3"/>
    <p:sldId id="423" r:id="rId4"/>
    <p:sldId id="406" r:id="rId5"/>
    <p:sldId id="413" r:id="rId6"/>
    <p:sldId id="287" r:id="rId7"/>
    <p:sldId id="375" r:id="rId8"/>
    <p:sldId id="42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12" autoAdjust="0"/>
    <p:restoredTop sz="88029" autoAdjust="0"/>
  </p:normalViewPr>
  <p:slideViewPr>
    <p:cSldViewPr snapToGrid="0">
      <p:cViewPr varScale="1">
        <p:scale>
          <a:sx n="64" d="100"/>
          <a:sy n="64" d="100"/>
        </p:scale>
        <p:origin x="1002"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7/7/2021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7/7/2021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3981360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53593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4283208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1</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17787520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www.youtube.com/watch?v=UHeQABHx7d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DT27: Computer Misuse Act</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8" name="Picture Placeholder 7">
            <a:extLst>
              <a:ext uri="{FF2B5EF4-FFF2-40B4-BE49-F238E27FC236}">
                <a16:creationId xmlns:a16="http://schemas.microsoft.com/office/drawing/2014/main" id="{EEF3335D-587F-4D38-AEE6-23810A35E359}"/>
              </a:ext>
            </a:extLst>
          </p:cNvPr>
          <p:cNvPicPr>
            <a:picLocks noGrp="1" noChangeAspect="1"/>
          </p:cNvPicPr>
          <p:nvPr>
            <p:ph type="pic" sz="quarter" idx="10"/>
          </p:nvPr>
        </p:nvPicPr>
        <p:blipFill>
          <a:blip r:embed="rId2"/>
          <a:srcRect l="6107" r="6107"/>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1355786731"/>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Which piece of legislation is designed to keep users data accurate, up-to-date and secure? (1 point)</a:t>
                      </a:r>
                    </a:p>
                  </a:txBody>
                  <a:tcPr/>
                </a:tc>
                <a:tc>
                  <a:txBody>
                    <a:bodyPr/>
                    <a:lstStyle/>
                    <a:p>
                      <a:r>
                        <a:rPr lang="en-GB" sz="1600" kern="1200" dirty="0">
                          <a:solidFill>
                            <a:schemeClr val="tx1"/>
                          </a:solidFill>
                          <a:latin typeface="+mj-lt"/>
                          <a:ea typeface="+mn-ea"/>
                          <a:cs typeface="+mn-cs"/>
                        </a:rPr>
                        <a:t>Which prevention strategy will monitor network traffic that is coming in and out of the network? (2 points)</a:t>
                      </a:r>
                    </a:p>
                    <a:p>
                      <a:endParaRPr lang="en-GB" sz="1600" kern="1200" dirty="0">
                        <a:solidFill>
                          <a:schemeClr val="tx1"/>
                        </a:solidFill>
                        <a:latin typeface="+mj-lt"/>
                        <a:ea typeface="+mn-ea"/>
                        <a:cs typeface="+mn-cs"/>
                      </a:endParaRPr>
                    </a:p>
                    <a:p>
                      <a:endParaRPr lang="en-GB" sz="1600" kern="1200" dirty="0">
                        <a:solidFill>
                          <a:schemeClr val="tx1"/>
                        </a:solidFill>
                        <a:latin typeface="+mj-lt"/>
                        <a:ea typeface="+mn-ea"/>
                        <a:cs typeface="+mn-cs"/>
                      </a:endParaRPr>
                    </a:p>
                  </a:txBody>
                  <a:tcPr/>
                </a:tc>
                <a:tc>
                  <a:txBody>
                    <a:bodyPr/>
                    <a:lstStyle/>
                    <a:p>
                      <a:r>
                        <a:rPr lang="en-GB" sz="1600" dirty="0">
                          <a:latin typeface="+mj-lt"/>
                        </a:rPr>
                        <a:t>Name THREE types of malware. (3 points)</a:t>
                      </a:r>
                    </a:p>
                  </a:txBody>
                  <a:tcPr/>
                </a:tc>
                <a:extLst>
                  <a:ext uri="{0D108BD9-81ED-4DB2-BD59-A6C34878D82A}">
                    <a16:rowId xmlns:a16="http://schemas.microsoft.com/office/drawing/2014/main" val="3712293696"/>
                  </a:ext>
                </a:extLst>
              </a:tr>
              <a:tr h="1006630">
                <a:tc>
                  <a:txBody>
                    <a:bodyPr/>
                    <a:lstStyle/>
                    <a:p>
                      <a:r>
                        <a:rPr lang="en-GB" sz="1600" dirty="0">
                          <a:latin typeface="+mj-lt"/>
                        </a:rPr>
                        <a:t>What tool is used to analyse data about customers to predict future trends? (4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What does EDI stand for? (5 points)</a:t>
                      </a:r>
                    </a:p>
                  </a:txBody>
                  <a:tcPr/>
                </a:tc>
                <a:tc>
                  <a:txBody>
                    <a:bodyPr/>
                    <a:lstStyle/>
                    <a:p>
                      <a:r>
                        <a:rPr lang="en-GB" sz="1600" dirty="0">
                          <a:latin typeface="+mj-lt"/>
                        </a:rPr>
                        <a:t>What does B2C stand for? (6 points)</a:t>
                      </a:r>
                    </a:p>
                  </a:txBody>
                  <a:tcPr/>
                </a:tc>
                <a:extLst>
                  <a:ext uri="{0D108BD9-81ED-4DB2-BD59-A6C34878D82A}">
                    <a16:rowId xmlns:a16="http://schemas.microsoft.com/office/drawing/2014/main" val="2257671480"/>
                  </a:ext>
                </a:extLst>
              </a:tr>
              <a:tr h="1006630">
                <a:tc>
                  <a:txBody>
                    <a:bodyPr/>
                    <a:lstStyle/>
                    <a:p>
                      <a:r>
                        <a:rPr lang="en-GB" sz="1600" dirty="0">
                          <a:latin typeface="+mj-lt"/>
                        </a:rPr>
                        <a:t>Which method of implementation involves a new system that introduced alongside an old system? (7 points)</a:t>
                      </a:r>
                    </a:p>
                    <a:p>
                      <a:endParaRPr lang="en-GB" sz="1600" dirty="0">
                        <a:latin typeface="+mj-lt"/>
                      </a:endParaRPr>
                    </a:p>
                    <a:p>
                      <a:endParaRPr lang="en-GB" sz="1600" dirty="0">
                        <a:latin typeface="+mj-lt"/>
                      </a:endParaRPr>
                    </a:p>
                  </a:txBody>
                  <a:tcPr/>
                </a:tc>
                <a:tc>
                  <a:txBody>
                    <a:bodyPr/>
                    <a:lstStyle/>
                    <a:p>
                      <a:r>
                        <a:rPr lang="en-GB" sz="1600" dirty="0">
                          <a:latin typeface="+mj-lt"/>
                        </a:rPr>
                        <a:t>Name THREE methods of communication for personal use. (8 points) </a:t>
                      </a:r>
                    </a:p>
                  </a:txBody>
                  <a:tcPr/>
                </a:tc>
                <a:tc>
                  <a:txBody>
                    <a:bodyPr/>
                    <a:lstStyle/>
                    <a:p>
                      <a:r>
                        <a:rPr lang="en-GB" sz="1600" dirty="0">
                          <a:latin typeface="+mj-lt"/>
                        </a:rPr>
                        <a:t>Which phase of the systems development life cycle will include user guides and technical documentation? (9 points)</a:t>
                      </a:r>
                    </a:p>
                  </a:txBody>
                  <a:tcPr/>
                </a:tc>
                <a:extLst>
                  <a:ext uri="{0D108BD9-81ED-4DB2-BD59-A6C34878D82A}">
                    <a16:rowId xmlns:a16="http://schemas.microsoft.com/office/drawing/2014/main" val="901875089"/>
                  </a:ext>
                </a:extLst>
              </a:tr>
              <a:tr h="1006630">
                <a:tc>
                  <a:txBody>
                    <a:bodyPr/>
                    <a:lstStyle/>
                    <a:p>
                      <a:r>
                        <a:rPr lang="en-GB" sz="1600" dirty="0">
                          <a:latin typeface="+mj-lt"/>
                        </a:rPr>
                        <a:t>What document do organisations put in place in preparation for any future loss of data? (10 points)</a:t>
                      </a:r>
                    </a:p>
                    <a:p>
                      <a:endParaRPr lang="en-GB" sz="1600" dirty="0">
                        <a:latin typeface="+mj-lt"/>
                      </a:endParaRPr>
                    </a:p>
                    <a:p>
                      <a:endParaRPr lang="en-GB" sz="1600" dirty="0">
                        <a:latin typeface="+mj-lt"/>
                      </a:endParaRPr>
                    </a:p>
                  </a:txBody>
                  <a:tcPr/>
                </a:tc>
                <a:tc>
                  <a:txBody>
                    <a:bodyPr/>
                    <a:lstStyle/>
                    <a:p>
                      <a:r>
                        <a:rPr lang="en-GB" sz="1600" dirty="0">
                          <a:latin typeface="+mj-lt"/>
                        </a:rPr>
                        <a:t>Name THREE connection methods for internet enabled devices. (11 points)</a:t>
                      </a:r>
                    </a:p>
                  </a:txBody>
                  <a:tcPr/>
                </a:tc>
                <a:tc>
                  <a:txBody>
                    <a:bodyPr/>
                    <a:lstStyle/>
                    <a:p>
                      <a:r>
                        <a:rPr lang="en-GB" sz="1600" dirty="0">
                          <a:latin typeface="+mj-lt"/>
                        </a:rPr>
                        <a:t>What term is used to describe the number of pixels per unit of measurement? (12 points)</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268291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2450957618"/>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Which piece of legislation is designed to keep users data accurate, up-to-date and secure? (1 point)</a:t>
                      </a:r>
                    </a:p>
                    <a:p>
                      <a:r>
                        <a:rPr lang="en-GB" sz="1600" dirty="0">
                          <a:solidFill>
                            <a:srgbClr val="FF0000"/>
                          </a:solidFill>
                          <a:latin typeface="+mj-lt"/>
                        </a:rPr>
                        <a:t>GDPR</a:t>
                      </a:r>
                    </a:p>
                  </a:txBody>
                  <a:tcPr/>
                </a:tc>
                <a:tc>
                  <a:txBody>
                    <a:bodyPr/>
                    <a:lstStyle/>
                    <a:p>
                      <a:r>
                        <a:rPr lang="en-GB" sz="1600" kern="1200" dirty="0">
                          <a:solidFill>
                            <a:schemeClr val="tx1"/>
                          </a:solidFill>
                          <a:latin typeface="+mj-lt"/>
                          <a:ea typeface="+mn-ea"/>
                          <a:cs typeface="+mn-cs"/>
                        </a:rPr>
                        <a:t>Which prevention strategy will monitor network traffic that is coming in and out of the network? (2 points)</a:t>
                      </a:r>
                    </a:p>
                    <a:p>
                      <a:r>
                        <a:rPr lang="en-GB" sz="1600" kern="1200" dirty="0">
                          <a:solidFill>
                            <a:srgbClr val="FF0000"/>
                          </a:solidFill>
                          <a:latin typeface="+mj-lt"/>
                          <a:ea typeface="+mn-ea"/>
                          <a:cs typeface="+mn-cs"/>
                        </a:rPr>
                        <a:t>Firewall </a:t>
                      </a:r>
                    </a:p>
                    <a:p>
                      <a:endParaRPr lang="en-GB" sz="1600" kern="1200" dirty="0">
                        <a:solidFill>
                          <a:schemeClr val="tx1"/>
                        </a:solidFill>
                        <a:latin typeface="+mj-lt"/>
                        <a:ea typeface="+mn-ea"/>
                        <a:cs typeface="+mn-cs"/>
                      </a:endParaRPr>
                    </a:p>
                  </a:txBody>
                  <a:tcPr/>
                </a:tc>
                <a:tc>
                  <a:txBody>
                    <a:bodyPr/>
                    <a:lstStyle/>
                    <a:p>
                      <a:r>
                        <a:rPr lang="en-GB" sz="1600" dirty="0">
                          <a:latin typeface="+mj-lt"/>
                        </a:rPr>
                        <a:t>Name THREE types of malware. (3 points)</a:t>
                      </a:r>
                    </a:p>
                    <a:p>
                      <a:endParaRPr lang="en-GB" sz="1600" dirty="0">
                        <a:latin typeface="+mj-lt"/>
                      </a:endParaRPr>
                    </a:p>
                    <a:p>
                      <a:r>
                        <a:rPr lang="en-GB" sz="1600" dirty="0">
                          <a:solidFill>
                            <a:srgbClr val="FF0000"/>
                          </a:solidFill>
                          <a:latin typeface="+mj-lt"/>
                        </a:rPr>
                        <a:t>Worm, Trojan, Virus, Adware, Spyware, Bot, Rootkit, Ransomware</a:t>
                      </a:r>
                    </a:p>
                  </a:txBody>
                  <a:tcPr/>
                </a:tc>
                <a:extLst>
                  <a:ext uri="{0D108BD9-81ED-4DB2-BD59-A6C34878D82A}">
                    <a16:rowId xmlns:a16="http://schemas.microsoft.com/office/drawing/2014/main" val="3712293696"/>
                  </a:ext>
                </a:extLst>
              </a:tr>
              <a:tr h="1006630">
                <a:tc>
                  <a:txBody>
                    <a:bodyPr/>
                    <a:lstStyle/>
                    <a:p>
                      <a:r>
                        <a:rPr lang="en-GB" sz="1600" dirty="0">
                          <a:latin typeface="+mj-lt"/>
                        </a:rPr>
                        <a:t>What tool is used to analyse data about customers to predict future trends? (4 points)</a:t>
                      </a:r>
                    </a:p>
                    <a:p>
                      <a:endParaRPr lang="en-GB" sz="1600" dirty="0">
                        <a:latin typeface="+mj-lt"/>
                      </a:endParaRPr>
                    </a:p>
                    <a:p>
                      <a:r>
                        <a:rPr lang="en-GB" sz="1600" dirty="0">
                          <a:solidFill>
                            <a:srgbClr val="FF0000"/>
                          </a:solidFill>
                          <a:latin typeface="+mj-lt"/>
                        </a:rPr>
                        <a:t>Data mining</a:t>
                      </a:r>
                    </a:p>
                    <a:p>
                      <a:endParaRPr lang="en-GB" sz="1600" dirty="0">
                        <a:latin typeface="+mj-lt"/>
                      </a:endParaRPr>
                    </a:p>
                  </a:txBody>
                  <a:tcPr/>
                </a:tc>
                <a:tc>
                  <a:txBody>
                    <a:bodyPr/>
                    <a:lstStyle/>
                    <a:p>
                      <a:r>
                        <a:rPr lang="en-GB" sz="1600" dirty="0">
                          <a:latin typeface="+mj-lt"/>
                        </a:rPr>
                        <a:t>What does EDI stand for? (5 points)</a:t>
                      </a:r>
                    </a:p>
                    <a:p>
                      <a:endParaRPr lang="en-GB" sz="1600" dirty="0">
                        <a:latin typeface="+mj-lt"/>
                      </a:endParaRPr>
                    </a:p>
                    <a:p>
                      <a:r>
                        <a:rPr lang="en-GB" sz="1600" dirty="0">
                          <a:solidFill>
                            <a:srgbClr val="FF0000"/>
                          </a:solidFill>
                          <a:latin typeface="+mj-lt"/>
                        </a:rPr>
                        <a:t>Electronic Data Interchange</a:t>
                      </a:r>
                    </a:p>
                  </a:txBody>
                  <a:tcPr/>
                </a:tc>
                <a:tc>
                  <a:txBody>
                    <a:bodyPr/>
                    <a:lstStyle/>
                    <a:p>
                      <a:r>
                        <a:rPr lang="en-GB" sz="1600" dirty="0">
                          <a:latin typeface="+mj-lt"/>
                        </a:rPr>
                        <a:t>What does B2C stand for? (6 points)</a:t>
                      </a:r>
                    </a:p>
                    <a:p>
                      <a:endParaRPr lang="en-GB" sz="1600" dirty="0">
                        <a:latin typeface="+mj-lt"/>
                      </a:endParaRPr>
                    </a:p>
                    <a:p>
                      <a:r>
                        <a:rPr lang="en-GB" sz="1600" dirty="0">
                          <a:solidFill>
                            <a:srgbClr val="FF0000"/>
                          </a:solidFill>
                          <a:latin typeface="+mj-lt"/>
                        </a:rPr>
                        <a:t>Business to Consumer</a:t>
                      </a:r>
                    </a:p>
                  </a:txBody>
                  <a:tcPr/>
                </a:tc>
                <a:extLst>
                  <a:ext uri="{0D108BD9-81ED-4DB2-BD59-A6C34878D82A}">
                    <a16:rowId xmlns:a16="http://schemas.microsoft.com/office/drawing/2014/main" val="2257671480"/>
                  </a:ext>
                </a:extLst>
              </a:tr>
              <a:tr h="1006630">
                <a:tc>
                  <a:txBody>
                    <a:bodyPr/>
                    <a:lstStyle/>
                    <a:p>
                      <a:r>
                        <a:rPr lang="en-GB" sz="1600" dirty="0">
                          <a:latin typeface="+mj-lt"/>
                        </a:rPr>
                        <a:t>Which method of implementation involves a new system that introduced alongside an old system? (7 points)</a:t>
                      </a:r>
                    </a:p>
                    <a:p>
                      <a:r>
                        <a:rPr lang="en-GB" sz="1600" dirty="0">
                          <a:solidFill>
                            <a:srgbClr val="FF0000"/>
                          </a:solidFill>
                          <a:latin typeface="+mj-lt"/>
                        </a:rPr>
                        <a:t>Parallel</a:t>
                      </a:r>
                    </a:p>
                    <a:p>
                      <a:endParaRPr lang="en-GB" sz="1600" dirty="0">
                        <a:latin typeface="+mj-lt"/>
                      </a:endParaRPr>
                    </a:p>
                  </a:txBody>
                  <a:tcPr/>
                </a:tc>
                <a:tc>
                  <a:txBody>
                    <a:bodyPr/>
                    <a:lstStyle/>
                    <a:p>
                      <a:r>
                        <a:rPr lang="en-GB" sz="1600" dirty="0">
                          <a:latin typeface="+mj-lt"/>
                        </a:rPr>
                        <a:t>Name THREE methods of communication for personal use. (8 points) </a:t>
                      </a:r>
                    </a:p>
                  </a:txBody>
                  <a:tcPr/>
                </a:tc>
                <a:tc>
                  <a:txBody>
                    <a:bodyPr/>
                    <a:lstStyle/>
                    <a:p>
                      <a:r>
                        <a:rPr lang="en-GB" sz="1600" dirty="0">
                          <a:latin typeface="+mj-lt"/>
                        </a:rPr>
                        <a:t>Which phase of the systems development life cycle will include user guides and technical documentation? (9 points)</a:t>
                      </a:r>
                    </a:p>
                    <a:p>
                      <a:r>
                        <a:rPr lang="en-GB" sz="1600" dirty="0">
                          <a:solidFill>
                            <a:srgbClr val="FF0000"/>
                          </a:solidFill>
                          <a:latin typeface="+mj-lt"/>
                        </a:rPr>
                        <a:t>Maintenance</a:t>
                      </a:r>
                    </a:p>
                  </a:txBody>
                  <a:tcPr/>
                </a:tc>
                <a:extLst>
                  <a:ext uri="{0D108BD9-81ED-4DB2-BD59-A6C34878D82A}">
                    <a16:rowId xmlns:a16="http://schemas.microsoft.com/office/drawing/2014/main" val="901875089"/>
                  </a:ext>
                </a:extLst>
              </a:tr>
              <a:tr h="1006630">
                <a:tc>
                  <a:txBody>
                    <a:bodyPr/>
                    <a:lstStyle/>
                    <a:p>
                      <a:r>
                        <a:rPr lang="en-GB" sz="1600" dirty="0">
                          <a:latin typeface="+mj-lt"/>
                        </a:rPr>
                        <a:t>What document do organisations put in place in preparation for any future loss of data? (10 points)</a:t>
                      </a:r>
                    </a:p>
                    <a:p>
                      <a:endParaRPr lang="en-GB" sz="1600" dirty="0">
                        <a:latin typeface="+mj-lt"/>
                      </a:endParaRPr>
                    </a:p>
                    <a:p>
                      <a:r>
                        <a:rPr lang="en-GB" sz="1600" dirty="0">
                          <a:solidFill>
                            <a:srgbClr val="FF0000"/>
                          </a:solidFill>
                          <a:latin typeface="+mj-lt"/>
                        </a:rPr>
                        <a:t>Disaster Recovery Plan</a:t>
                      </a:r>
                    </a:p>
                  </a:txBody>
                  <a:tcPr/>
                </a:tc>
                <a:tc>
                  <a:txBody>
                    <a:bodyPr/>
                    <a:lstStyle/>
                    <a:p>
                      <a:r>
                        <a:rPr lang="en-GB" sz="1600" dirty="0">
                          <a:latin typeface="+mj-lt"/>
                        </a:rPr>
                        <a:t>Name THREE connection methods for internet enabled devices. (11 points)</a:t>
                      </a:r>
                    </a:p>
                    <a:p>
                      <a:endParaRPr lang="en-GB" sz="1600" dirty="0">
                        <a:latin typeface="+mj-lt"/>
                      </a:endParaRPr>
                    </a:p>
                    <a:p>
                      <a:r>
                        <a:rPr lang="en-GB" sz="1600" dirty="0">
                          <a:solidFill>
                            <a:srgbClr val="FF0000"/>
                          </a:solidFill>
                          <a:latin typeface="+mj-lt"/>
                        </a:rPr>
                        <a:t>Broadband, Satellite, Fibre, Mobile (3G/4G/5G), Wi-Fi, Bluetooth, GIS</a:t>
                      </a:r>
                    </a:p>
                  </a:txBody>
                  <a:tcPr/>
                </a:tc>
                <a:tc>
                  <a:txBody>
                    <a:bodyPr/>
                    <a:lstStyle/>
                    <a:p>
                      <a:r>
                        <a:rPr lang="en-GB" sz="1600" dirty="0">
                          <a:latin typeface="+mj-lt"/>
                        </a:rPr>
                        <a:t>What term is used to describe the number of pixels per unit of measurement? (12 points)</a:t>
                      </a:r>
                    </a:p>
                    <a:p>
                      <a:endParaRPr lang="en-GB" sz="1600" dirty="0">
                        <a:latin typeface="+mj-lt"/>
                      </a:endParaRPr>
                    </a:p>
                    <a:p>
                      <a:r>
                        <a:rPr lang="en-GB" sz="1600" dirty="0">
                          <a:solidFill>
                            <a:srgbClr val="FF0000"/>
                          </a:solidFill>
                          <a:latin typeface="+mj-lt"/>
                        </a:rPr>
                        <a:t>Resolution</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128891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3082062"/>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List </a:t>
            </a:r>
            <a:r>
              <a:rPr lang="en-GB" sz="2000" b="1" dirty="0">
                <a:latin typeface="+mj-lt"/>
              </a:rPr>
              <a:t>three</a:t>
            </a:r>
            <a:r>
              <a:rPr lang="en-GB" sz="2000" dirty="0">
                <a:latin typeface="+mj-lt"/>
              </a:rPr>
              <a:t> principles of GDPR.</a:t>
            </a:r>
          </a:p>
          <a:p>
            <a:endParaRPr lang="en-GB" sz="2000" dirty="0">
              <a:latin typeface="+mj-lt"/>
            </a:endParaRPr>
          </a:p>
          <a:p>
            <a:pPr>
              <a:lnSpc>
                <a:spcPct val="200000"/>
              </a:lnSpc>
            </a:pPr>
            <a:r>
              <a:rPr lang="en-GB" sz="2000" dirty="0">
                <a:latin typeface="+mj-lt"/>
              </a:rPr>
              <a:t>       1.………………………………………………………………………..</a:t>
            </a:r>
          </a:p>
          <a:p>
            <a:pPr>
              <a:lnSpc>
                <a:spcPct val="200000"/>
              </a:lnSpc>
            </a:pPr>
            <a:r>
              <a:rPr lang="en-GB" sz="2000" dirty="0">
                <a:latin typeface="+mj-lt"/>
              </a:rPr>
              <a:t>       2.………………………………………………………………………..</a:t>
            </a:r>
          </a:p>
          <a:p>
            <a:pPr>
              <a:lnSpc>
                <a:spcPct val="200000"/>
              </a:lnSpc>
            </a:pPr>
            <a:r>
              <a:rPr lang="en-GB" sz="2000" dirty="0">
                <a:latin typeface="+mj-lt"/>
              </a:rPr>
              <a:t>       3.………………………………………………………………………..</a:t>
            </a:r>
          </a:p>
          <a:p>
            <a:pPr algn="r">
              <a:lnSpc>
                <a:spcPct val="200000"/>
              </a:lnSpc>
            </a:pPr>
            <a:r>
              <a:rPr lang="en-GB" sz="2000" dirty="0">
                <a:latin typeface="+mj-lt"/>
              </a:rPr>
              <a:t>                     </a:t>
            </a:r>
            <a:r>
              <a:rPr lang="en-GB" sz="2000" b="1" dirty="0">
                <a:latin typeface="+mj-lt"/>
              </a:rPr>
              <a:t>[3]</a:t>
            </a:r>
            <a:endParaRPr lang="en-GB" sz="20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323439"/>
          </a:xfrm>
          <a:prstGeom prst="rect">
            <a:avLst/>
          </a:prstGeom>
          <a:noFill/>
          <a:ln>
            <a:solidFill>
              <a:schemeClr val="tx1"/>
            </a:solidFill>
          </a:ln>
        </p:spPr>
        <p:txBody>
          <a:bodyPr wrap="square" rtlCol="0">
            <a:spAutoFit/>
          </a:bodyPr>
          <a:lstStyle/>
          <a:p>
            <a:r>
              <a:rPr lang="en-GB" sz="2000" dirty="0">
                <a:latin typeface="+mj-lt"/>
              </a:rPr>
              <a:t>List means to…</a:t>
            </a:r>
          </a:p>
          <a:p>
            <a:endParaRPr lang="en-GB" sz="2000" dirty="0">
              <a:latin typeface="+mj-lt"/>
            </a:endParaRPr>
          </a:p>
          <a:p>
            <a:r>
              <a:rPr lang="en-GB" sz="2000" dirty="0">
                <a:latin typeface="+mj-lt"/>
              </a:rPr>
              <a:t>Give a sequence of brief answers with no explanation.</a:t>
            </a:r>
          </a:p>
        </p:txBody>
      </p:sp>
      <p:sp>
        <p:nvSpPr>
          <p:cNvPr id="11" name="TextBox 10">
            <a:extLst>
              <a:ext uri="{FF2B5EF4-FFF2-40B4-BE49-F238E27FC236}">
                <a16:creationId xmlns:a16="http://schemas.microsoft.com/office/drawing/2014/main" id="{1B5CA7F2-05CB-463C-A376-11A6A7E0B9D8}"/>
              </a:ext>
            </a:extLst>
          </p:cNvPr>
          <p:cNvSpPr txBox="1"/>
          <p:nvPr/>
        </p:nvSpPr>
        <p:spPr>
          <a:xfrm>
            <a:off x="8572499" y="2987196"/>
            <a:ext cx="3348037" cy="1631216"/>
          </a:xfrm>
          <a:prstGeom prst="rect">
            <a:avLst/>
          </a:prstGeom>
          <a:noFill/>
          <a:ln>
            <a:solidFill>
              <a:schemeClr val="tx1"/>
            </a:solidFill>
          </a:ln>
        </p:spPr>
        <p:txBody>
          <a:bodyPr wrap="square" rtlCol="0">
            <a:spAutoFit/>
          </a:bodyPr>
          <a:lstStyle/>
          <a:p>
            <a:r>
              <a:rPr lang="en-GB" sz="2000" dirty="0">
                <a:latin typeface="+mj-lt"/>
              </a:rPr>
              <a:t>In this question you need two key points such as:</a:t>
            </a:r>
          </a:p>
          <a:p>
            <a:endParaRPr lang="en-GB" sz="2000" dirty="0">
              <a:latin typeface="+mj-lt"/>
            </a:endParaRPr>
          </a:p>
          <a:p>
            <a:pPr marL="342900" indent="-342900">
              <a:buFontTx/>
              <a:buChar char="-"/>
            </a:pPr>
            <a:r>
              <a:rPr lang="en-GB" sz="2000" dirty="0">
                <a:latin typeface="+mj-lt"/>
              </a:rPr>
              <a:t>1 mark for each.</a:t>
            </a:r>
          </a:p>
          <a:p>
            <a:pPr marL="342900" indent="-342900">
              <a:buFontTx/>
              <a:buChar char="-"/>
            </a:pPr>
            <a:r>
              <a:rPr lang="en-GB" sz="2000" dirty="0">
                <a:latin typeface="+mj-lt"/>
              </a:rPr>
              <a:t>There are seven altogether. </a:t>
            </a:r>
          </a:p>
        </p:txBody>
      </p:sp>
    </p:spTree>
    <p:extLst>
      <p:ext uri="{BB962C8B-B14F-4D97-AF65-F5344CB8AC3E}">
        <p14:creationId xmlns:p14="http://schemas.microsoft.com/office/powerpoint/2010/main" val="14862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3477875"/>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per bullet</a:t>
            </a:r>
          </a:p>
          <a:p>
            <a:endParaRPr lang="en-GB" sz="2000" dirty="0">
              <a:latin typeface="+mj-lt"/>
            </a:endParaRPr>
          </a:p>
          <a:p>
            <a:pPr marL="342900" indent="-342900">
              <a:buFont typeface="Arial" panose="020B0604020202020204" pitchFamily="34" charset="0"/>
              <a:buChar char="•"/>
            </a:pPr>
            <a:r>
              <a:rPr lang="en-GB" sz="2000" dirty="0">
                <a:latin typeface="+mj-lt"/>
              </a:rPr>
              <a:t>Lawfulness, Fairness and Transparency</a:t>
            </a:r>
          </a:p>
          <a:p>
            <a:pPr marL="342900" indent="-342900">
              <a:buFont typeface="Arial" panose="020B0604020202020204" pitchFamily="34" charset="0"/>
              <a:buChar char="•"/>
            </a:pPr>
            <a:r>
              <a:rPr lang="en-GB" sz="2000" dirty="0">
                <a:latin typeface="+mj-lt"/>
              </a:rPr>
              <a:t>Purpose limitation</a:t>
            </a:r>
          </a:p>
          <a:p>
            <a:pPr marL="342900" indent="-342900">
              <a:buFont typeface="Arial" panose="020B0604020202020204" pitchFamily="34" charset="0"/>
              <a:buChar char="•"/>
            </a:pPr>
            <a:r>
              <a:rPr lang="en-GB" sz="2000" dirty="0">
                <a:latin typeface="+mj-lt"/>
              </a:rPr>
              <a:t>Data minimisation</a:t>
            </a:r>
          </a:p>
          <a:p>
            <a:pPr marL="342900" indent="-342900">
              <a:buFont typeface="Arial" panose="020B0604020202020204" pitchFamily="34" charset="0"/>
              <a:buChar char="•"/>
            </a:pPr>
            <a:r>
              <a:rPr lang="en-GB" sz="2000" dirty="0">
                <a:latin typeface="+mj-lt"/>
              </a:rPr>
              <a:t>Accuracy</a:t>
            </a:r>
          </a:p>
          <a:p>
            <a:pPr marL="342900" indent="-342900">
              <a:buFont typeface="Arial" panose="020B0604020202020204" pitchFamily="34" charset="0"/>
              <a:buChar char="•"/>
            </a:pPr>
            <a:r>
              <a:rPr lang="en-GB" sz="2000" dirty="0">
                <a:latin typeface="+mj-lt"/>
              </a:rPr>
              <a:t>Storage limitation</a:t>
            </a:r>
          </a:p>
          <a:p>
            <a:pPr marL="342900" indent="-342900">
              <a:buFont typeface="Arial" panose="020B0604020202020204" pitchFamily="34" charset="0"/>
              <a:buChar char="•"/>
            </a:pPr>
            <a:r>
              <a:rPr lang="en-GB" sz="2000" dirty="0">
                <a:latin typeface="+mj-lt"/>
              </a:rPr>
              <a:t>Integrity and Confidentiality</a:t>
            </a:r>
          </a:p>
          <a:p>
            <a:pPr marL="342900" indent="-342900">
              <a:buFont typeface="Arial" panose="020B0604020202020204" pitchFamily="34" charset="0"/>
              <a:buChar char="•"/>
            </a:pPr>
            <a:r>
              <a:rPr lang="en-GB" sz="2000" dirty="0">
                <a:latin typeface="+mj-lt"/>
              </a:rPr>
              <a:t>Accountability</a:t>
            </a:r>
          </a:p>
        </p:txBody>
      </p:sp>
      <p:sp>
        <p:nvSpPr>
          <p:cNvPr id="5" name="TextBox 4">
            <a:extLst>
              <a:ext uri="{FF2B5EF4-FFF2-40B4-BE49-F238E27FC236}">
                <a16:creationId xmlns:a16="http://schemas.microsoft.com/office/drawing/2014/main" id="{238B7DC3-920D-410E-B08B-5BD63A744791}"/>
              </a:ext>
            </a:extLst>
          </p:cNvPr>
          <p:cNvSpPr txBox="1"/>
          <p:nvPr/>
        </p:nvSpPr>
        <p:spPr>
          <a:xfrm>
            <a:off x="271463" y="1036213"/>
            <a:ext cx="8088766" cy="3082062"/>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List </a:t>
            </a:r>
            <a:r>
              <a:rPr lang="en-GB" sz="2000" b="1" dirty="0">
                <a:latin typeface="+mj-lt"/>
              </a:rPr>
              <a:t>three</a:t>
            </a:r>
            <a:r>
              <a:rPr lang="en-GB" sz="2000" dirty="0">
                <a:latin typeface="+mj-lt"/>
              </a:rPr>
              <a:t> principles of GDPR.</a:t>
            </a:r>
          </a:p>
          <a:p>
            <a:endParaRPr lang="en-GB" sz="2000" dirty="0">
              <a:latin typeface="+mj-lt"/>
            </a:endParaRPr>
          </a:p>
          <a:p>
            <a:pPr>
              <a:lnSpc>
                <a:spcPct val="200000"/>
              </a:lnSpc>
            </a:pPr>
            <a:r>
              <a:rPr lang="en-GB" sz="2000" dirty="0">
                <a:latin typeface="+mj-lt"/>
              </a:rPr>
              <a:t>     </a:t>
            </a:r>
          </a:p>
          <a:p>
            <a:pPr>
              <a:lnSpc>
                <a:spcPct val="200000"/>
              </a:lnSpc>
            </a:pPr>
            <a:endParaRPr lang="en-GB" sz="2000" dirty="0">
              <a:latin typeface="+mj-lt"/>
            </a:endParaRPr>
          </a:p>
          <a:p>
            <a:pPr>
              <a:lnSpc>
                <a:spcPct val="200000"/>
              </a:lnSpc>
            </a:pPr>
            <a:endParaRPr lang="en-GB" sz="2000" dirty="0">
              <a:latin typeface="+mj-lt"/>
            </a:endParaRPr>
          </a:p>
          <a:p>
            <a:pPr algn="r">
              <a:lnSpc>
                <a:spcPct val="200000"/>
              </a:lnSpc>
            </a:pPr>
            <a:r>
              <a:rPr lang="en-GB" sz="2000" dirty="0">
                <a:latin typeface="+mj-lt"/>
              </a:rPr>
              <a:t>                     </a:t>
            </a:r>
            <a:r>
              <a:rPr lang="en-GB" sz="2000" b="1" dirty="0">
                <a:latin typeface="+mj-lt"/>
              </a:rPr>
              <a:t>[3]</a:t>
            </a:r>
            <a:endParaRPr lang="en-GB" sz="2000" dirty="0">
              <a:latin typeface="+mj-lt"/>
            </a:endParaRPr>
          </a:p>
        </p:txBody>
      </p:sp>
      <p:sp>
        <p:nvSpPr>
          <p:cNvPr id="2" name="Rectangle 1">
            <a:extLst>
              <a:ext uri="{FF2B5EF4-FFF2-40B4-BE49-F238E27FC236}">
                <a16:creationId xmlns:a16="http://schemas.microsoft.com/office/drawing/2014/main" id="{4F5EE33E-48B4-4099-A06C-A400651F9629}"/>
              </a:ext>
            </a:extLst>
          </p:cNvPr>
          <p:cNvSpPr/>
          <p:nvPr/>
        </p:nvSpPr>
        <p:spPr>
          <a:xfrm>
            <a:off x="739513" y="1586269"/>
            <a:ext cx="7415135" cy="1323439"/>
          </a:xfrm>
          <a:prstGeom prst="rect">
            <a:avLst/>
          </a:prstGeom>
        </p:spPr>
        <p:txBody>
          <a:bodyPr wrap="square">
            <a:spAutoFit/>
          </a:bodyPr>
          <a:lstStyle/>
          <a:p>
            <a:pPr marL="342900" indent="-342900">
              <a:buFont typeface="Arial" panose="020B0604020202020204" pitchFamily="34" charset="0"/>
              <a:buChar char="•"/>
            </a:pPr>
            <a:r>
              <a:rPr lang="en-GB" sz="2000" dirty="0">
                <a:solidFill>
                  <a:srgbClr val="FF0000"/>
                </a:solidFill>
                <a:latin typeface="+mj-lt"/>
              </a:rPr>
              <a:t>Fair and transparent (why do they need it and what is it being used for)</a:t>
            </a:r>
          </a:p>
          <a:p>
            <a:pPr marL="342900" indent="-342900">
              <a:buFont typeface="Arial" panose="020B0604020202020204" pitchFamily="34" charset="0"/>
              <a:buChar char="•"/>
            </a:pPr>
            <a:r>
              <a:rPr lang="en-GB" sz="2000" dirty="0">
                <a:solidFill>
                  <a:srgbClr val="00B050"/>
                </a:solidFill>
                <a:latin typeface="+mj-lt"/>
              </a:rPr>
              <a:t>Limiting the data collected (only collecting the data that is needed)</a:t>
            </a:r>
          </a:p>
          <a:p>
            <a:pPr marL="342900" indent="-342900">
              <a:buFont typeface="Arial" panose="020B0604020202020204" pitchFamily="34" charset="0"/>
              <a:buChar char="•"/>
            </a:pPr>
            <a:r>
              <a:rPr lang="en-GB" sz="2000" dirty="0">
                <a:solidFill>
                  <a:srgbClr val="0070C0"/>
                </a:solidFill>
                <a:latin typeface="+mj-lt"/>
              </a:rPr>
              <a:t>Data collected must be accurate and update</a:t>
            </a:r>
          </a:p>
        </p:txBody>
      </p:sp>
      <p:sp>
        <p:nvSpPr>
          <p:cNvPr id="7" name="TextBox 6">
            <a:extLst>
              <a:ext uri="{FF2B5EF4-FFF2-40B4-BE49-F238E27FC236}">
                <a16:creationId xmlns:a16="http://schemas.microsoft.com/office/drawing/2014/main" id="{285AB6A3-39A1-44DF-805C-BF591C2079F9}"/>
              </a:ext>
            </a:extLst>
          </p:cNvPr>
          <p:cNvSpPr txBox="1"/>
          <p:nvPr/>
        </p:nvSpPr>
        <p:spPr>
          <a:xfrm>
            <a:off x="10418164" y="1903751"/>
            <a:ext cx="539645" cy="461665"/>
          </a:xfrm>
          <a:prstGeom prst="rect">
            <a:avLst/>
          </a:prstGeom>
          <a:noFill/>
        </p:spPr>
        <p:txBody>
          <a:bodyPr wrap="square" rtlCol="0">
            <a:spAutoFit/>
          </a:bodyPr>
          <a:lstStyle/>
          <a:p>
            <a:r>
              <a:rPr lang="en-GB" sz="2400" b="1" dirty="0">
                <a:solidFill>
                  <a:srgbClr val="00B050"/>
                </a:solidFill>
                <a:sym typeface="Wingdings" panose="05000000000000000000" pitchFamily="2" charset="2"/>
              </a:rPr>
              <a:t></a:t>
            </a:r>
            <a:endParaRPr lang="en-GB" sz="2400" b="1" dirty="0">
              <a:solidFill>
                <a:srgbClr val="00B050"/>
              </a:solidFill>
            </a:endParaRPr>
          </a:p>
        </p:txBody>
      </p:sp>
      <p:sp>
        <p:nvSpPr>
          <p:cNvPr id="8" name="TextBox 7">
            <a:extLst>
              <a:ext uri="{FF2B5EF4-FFF2-40B4-BE49-F238E27FC236}">
                <a16:creationId xmlns:a16="http://schemas.microsoft.com/office/drawing/2014/main" id="{AEBE3EE3-47CB-4D95-B0FF-327557DE0AE7}"/>
              </a:ext>
            </a:extLst>
          </p:cNvPr>
          <p:cNvSpPr txBox="1"/>
          <p:nvPr/>
        </p:nvSpPr>
        <p:spPr>
          <a:xfrm>
            <a:off x="10687986" y="2204456"/>
            <a:ext cx="539645" cy="461665"/>
          </a:xfrm>
          <a:prstGeom prst="rect">
            <a:avLst/>
          </a:prstGeom>
          <a:noFill/>
        </p:spPr>
        <p:txBody>
          <a:bodyPr wrap="square" rtlCol="0">
            <a:spAutoFit/>
          </a:bodyPr>
          <a:lstStyle/>
          <a:p>
            <a:r>
              <a:rPr lang="en-GB" sz="2400" b="1" dirty="0">
                <a:solidFill>
                  <a:srgbClr val="00B050"/>
                </a:solidFill>
                <a:sym typeface="Wingdings" panose="05000000000000000000" pitchFamily="2" charset="2"/>
              </a:rPr>
              <a:t></a:t>
            </a:r>
            <a:endParaRPr lang="en-GB" sz="2400" b="1" dirty="0">
              <a:solidFill>
                <a:srgbClr val="00B050"/>
              </a:solidFill>
            </a:endParaRPr>
          </a:p>
        </p:txBody>
      </p:sp>
      <p:sp>
        <p:nvSpPr>
          <p:cNvPr id="9" name="TextBox 8">
            <a:extLst>
              <a:ext uri="{FF2B5EF4-FFF2-40B4-BE49-F238E27FC236}">
                <a16:creationId xmlns:a16="http://schemas.microsoft.com/office/drawing/2014/main" id="{CE62E1AE-3D37-47A3-BCDF-C43526A8DA68}"/>
              </a:ext>
            </a:extLst>
          </p:cNvPr>
          <p:cNvSpPr txBox="1"/>
          <p:nvPr/>
        </p:nvSpPr>
        <p:spPr>
          <a:xfrm>
            <a:off x="9878519" y="2819056"/>
            <a:ext cx="539645" cy="461665"/>
          </a:xfrm>
          <a:prstGeom prst="rect">
            <a:avLst/>
          </a:prstGeom>
          <a:noFill/>
        </p:spPr>
        <p:txBody>
          <a:bodyPr wrap="square" rtlCol="0">
            <a:spAutoFit/>
          </a:bodyPr>
          <a:lstStyle/>
          <a:p>
            <a:r>
              <a:rPr lang="en-GB" sz="2400" b="1" dirty="0">
                <a:solidFill>
                  <a:srgbClr val="00B050"/>
                </a:solidFill>
                <a:sym typeface="Wingdings" panose="05000000000000000000" pitchFamily="2" charset="2"/>
              </a:rPr>
              <a:t></a:t>
            </a:r>
            <a:endParaRPr lang="en-GB" sz="2400" b="1" dirty="0">
              <a:solidFill>
                <a:srgbClr val="00B050"/>
              </a:solidFill>
            </a:endParaRPr>
          </a:p>
        </p:txBody>
      </p:sp>
    </p:spTree>
    <p:extLst>
      <p:ext uri="{BB962C8B-B14F-4D97-AF65-F5344CB8AC3E}">
        <p14:creationId xmlns:p14="http://schemas.microsoft.com/office/powerpoint/2010/main" val="345977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4500000"/>
          </a:xfrm>
        </p:spPr>
        <p:txBody>
          <a:bodyPr/>
          <a:lstStyle/>
          <a:p>
            <a:r>
              <a:rPr lang="en-GB" dirty="0"/>
              <a:t>In this section learners will gain knowledge and understanding of the following:</a:t>
            </a:r>
          </a:p>
          <a:p>
            <a:pPr lvl="1"/>
            <a:r>
              <a:rPr lang="en-GB" dirty="0"/>
              <a:t>the range of threats to data</a:t>
            </a:r>
          </a:p>
          <a:p>
            <a:pPr lvl="1"/>
            <a:r>
              <a:rPr lang="en-GB" dirty="0"/>
              <a:t>the range of cyber security resilience controls</a:t>
            </a:r>
          </a:p>
          <a:p>
            <a:pPr lvl="1"/>
            <a:r>
              <a:rPr lang="en-GB" dirty="0"/>
              <a:t>digital footprints</a:t>
            </a:r>
          </a:p>
          <a:p>
            <a:pPr lvl="1"/>
            <a:r>
              <a:rPr lang="en-GB" dirty="0"/>
              <a:t>legal and ethical responsibilities, including privacy and trust. </a:t>
            </a:r>
          </a:p>
          <a:p>
            <a:endParaRPr lang="en-GB" dirty="0"/>
          </a:p>
          <a:p>
            <a:endParaRPr lang="en-GB" dirty="0"/>
          </a:p>
          <a:p>
            <a:r>
              <a:rPr lang="en-GB" dirty="0"/>
              <a:t>Understand the basic principles of the Computer Misuse Act, the purpose of it and the consequences for breaking this law.</a:t>
            </a:r>
          </a:p>
          <a:p>
            <a:pPr marL="0" indent="0">
              <a:buNone/>
            </a:pPr>
            <a:endParaRPr lang="en-GB"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6</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636" y="3330000"/>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10" name="Picture Placeholder 9">
            <a:extLst>
              <a:ext uri="{FF2B5EF4-FFF2-40B4-BE49-F238E27FC236}">
                <a16:creationId xmlns:a16="http://schemas.microsoft.com/office/drawing/2014/main" id="{7E6E382A-27DF-4323-BC4F-299407A54E0E}"/>
              </a:ext>
            </a:extLst>
          </p:cNvPr>
          <p:cNvPicPr>
            <a:picLocks noGrp="1" noChangeAspect="1"/>
          </p:cNvPicPr>
          <p:nvPr>
            <p:ph type="pic" sz="quarter" idx="13"/>
          </p:nvPr>
        </p:nvPicPr>
        <p:blipFill>
          <a:blip r:embed="rId3"/>
          <a:srcRect l="31526" r="31526"/>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7</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481105" cy="1938992"/>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Legislation</a:t>
            </a:r>
          </a:p>
          <a:p>
            <a:pPr marL="342900" indent="-342900">
              <a:buFont typeface="Arial" panose="020B0604020202020204" pitchFamily="34" charset="0"/>
              <a:buChar char="•"/>
            </a:pPr>
            <a:r>
              <a:rPr lang="en-GB" sz="2000" dirty="0">
                <a:latin typeface="+mj-lt"/>
              </a:rPr>
              <a:t>Data breach</a:t>
            </a:r>
          </a:p>
          <a:p>
            <a:pPr marL="342900" indent="-342900">
              <a:buFont typeface="Arial" panose="020B0604020202020204" pitchFamily="34" charset="0"/>
              <a:buChar char="•"/>
            </a:pPr>
            <a:r>
              <a:rPr lang="en-GB" sz="2000" dirty="0">
                <a:latin typeface="+mj-lt"/>
              </a:rPr>
              <a:t>Misuse</a:t>
            </a:r>
          </a:p>
          <a:p>
            <a:pPr marL="342900" indent="-342900">
              <a:buFont typeface="Arial" panose="020B0604020202020204" pitchFamily="34" charset="0"/>
              <a:buChar char="•"/>
            </a:pPr>
            <a:r>
              <a:rPr lang="en-GB" sz="2000" dirty="0">
                <a:latin typeface="+mj-lt"/>
              </a:rPr>
              <a:t>Unauthorised access</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3265989179"/>
              </p:ext>
            </p:extLst>
          </p:nvPr>
        </p:nvGraphicFramePr>
        <p:xfrm>
          <a:off x="2893102" y="624840"/>
          <a:ext cx="9173980" cy="2143760"/>
        </p:xfrm>
        <a:graphic>
          <a:graphicData uri="http://schemas.openxmlformats.org/drawingml/2006/table">
            <a:tbl>
              <a:tblPr firstRow="1" bandRow="1">
                <a:tableStyleId>{5940675A-B579-460E-94D1-54222C63F5DA}</a:tableStyleId>
              </a:tblPr>
              <a:tblGrid>
                <a:gridCol w="2788170">
                  <a:extLst>
                    <a:ext uri="{9D8B030D-6E8A-4147-A177-3AD203B41FA5}">
                      <a16:colId xmlns:a16="http://schemas.microsoft.com/office/drawing/2014/main" val="1736239629"/>
                    </a:ext>
                  </a:extLst>
                </a:gridCol>
                <a:gridCol w="6385810">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1800" dirty="0">
                          <a:latin typeface="+mj-lt"/>
                        </a:rPr>
                        <a:t>Legislation</a:t>
                      </a:r>
                    </a:p>
                  </a:txBody>
                  <a:tcPr>
                    <a:solidFill>
                      <a:schemeClr val="bg1">
                        <a:lumMod val="85000"/>
                      </a:schemeClr>
                    </a:solidFill>
                  </a:tcPr>
                </a:tc>
                <a:tc>
                  <a:txBody>
                    <a:bodyPr/>
                    <a:lstStyle/>
                    <a:p>
                      <a:r>
                        <a:rPr lang="en-GB" sz="1800" dirty="0">
                          <a:latin typeface="+mj-lt"/>
                        </a:rPr>
                        <a:t>The process of making or enacting laws.</a:t>
                      </a:r>
                    </a:p>
                  </a:txBody>
                  <a:tcPr/>
                </a:tc>
                <a:extLst>
                  <a:ext uri="{0D108BD9-81ED-4DB2-BD59-A6C34878D82A}">
                    <a16:rowId xmlns:a16="http://schemas.microsoft.com/office/drawing/2014/main" val="1513934218"/>
                  </a:ext>
                </a:extLst>
              </a:tr>
              <a:tr h="370840">
                <a:tc>
                  <a:txBody>
                    <a:bodyPr/>
                    <a:lstStyle/>
                    <a:p>
                      <a:r>
                        <a:rPr lang="en-GB" sz="1800" dirty="0">
                          <a:latin typeface="+mj-lt"/>
                        </a:rPr>
                        <a:t>Data breach</a:t>
                      </a:r>
                    </a:p>
                  </a:txBody>
                  <a:tcPr>
                    <a:solidFill>
                      <a:schemeClr val="bg1">
                        <a:lumMod val="85000"/>
                      </a:schemeClr>
                    </a:solidFill>
                  </a:tcPr>
                </a:tc>
                <a:tc>
                  <a:txBody>
                    <a:bodyPr/>
                    <a:lstStyle/>
                    <a:p>
                      <a:r>
                        <a:rPr lang="en-GB" sz="1800" dirty="0">
                          <a:latin typeface="+mj-lt"/>
                        </a:rPr>
                        <a:t>A data breach exposes confidential, sensitive, or protected information to an unauthorised person.</a:t>
                      </a:r>
                    </a:p>
                  </a:txBody>
                  <a:tcPr/>
                </a:tc>
                <a:extLst>
                  <a:ext uri="{0D108BD9-81ED-4DB2-BD59-A6C34878D82A}">
                    <a16:rowId xmlns:a16="http://schemas.microsoft.com/office/drawing/2014/main" val="3403634850"/>
                  </a:ext>
                </a:extLst>
              </a:tr>
              <a:tr h="370840">
                <a:tc>
                  <a:txBody>
                    <a:bodyPr/>
                    <a:lstStyle/>
                    <a:p>
                      <a:pPr marL="0" algn="l" defTabSz="914400" rtl="0" eaLnBrk="1" latinLnBrk="0" hangingPunct="1"/>
                      <a:r>
                        <a:rPr lang="en-GB" sz="1800" kern="1200" dirty="0">
                          <a:solidFill>
                            <a:schemeClr val="tx1"/>
                          </a:solidFill>
                          <a:latin typeface="+mj-lt"/>
                          <a:ea typeface="+mn-ea"/>
                          <a:cs typeface="+mn-cs"/>
                        </a:rPr>
                        <a:t>Misuse</a:t>
                      </a:r>
                    </a:p>
                  </a:txBody>
                  <a:tcPr>
                    <a:solidFill>
                      <a:schemeClr val="bg1">
                        <a:lumMod val="85000"/>
                      </a:schemeClr>
                    </a:solidFill>
                  </a:tcPr>
                </a:tc>
                <a:tc>
                  <a:txBody>
                    <a:bodyPr/>
                    <a:lstStyle/>
                    <a:p>
                      <a:r>
                        <a:rPr lang="en-GB" sz="1800" dirty="0">
                          <a:latin typeface="+mj-lt"/>
                        </a:rPr>
                        <a:t>An object that is not used for it’s intended purpose.</a:t>
                      </a:r>
                    </a:p>
                  </a:txBody>
                  <a:tcPr/>
                </a:tc>
                <a:extLst>
                  <a:ext uri="{0D108BD9-81ED-4DB2-BD59-A6C34878D82A}">
                    <a16:rowId xmlns:a16="http://schemas.microsoft.com/office/drawing/2014/main" val="1560296519"/>
                  </a:ext>
                </a:extLst>
              </a:tr>
              <a:tr h="0">
                <a:tc>
                  <a:txBody>
                    <a:bodyPr/>
                    <a:lstStyle/>
                    <a:p>
                      <a:pPr marL="0" algn="l" defTabSz="914400" rtl="0" eaLnBrk="1" latinLnBrk="0" hangingPunct="1"/>
                      <a:r>
                        <a:rPr lang="en-GB" sz="1800" kern="1200" dirty="0">
                          <a:solidFill>
                            <a:schemeClr val="tx1"/>
                          </a:solidFill>
                          <a:latin typeface="+mj-lt"/>
                          <a:ea typeface="+mn-ea"/>
                          <a:cs typeface="+mn-cs"/>
                        </a:rPr>
                        <a:t>Unauthorised access</a:t>
                      </a:r>
                    </a:p>
                  </a:txBody>
                  <a:tcPr>
                    <a:solidFill>
                      <a:schemeClr val="bg1">
                        <a:lumMod val="85000"/>
                      </a:schemeClr>
                    </a:solidFill>
                  </a:tcPr>
                </a:tc>
                <a:tc>
                  <a:txBody>
                    <a:bodyPr/>
                    <a:lstStyle/>
                    <a:p>
                      <a:r>
                        <a:rPr lang="en-GB" sz="1800" dirty="0">
                          <a:latin typeface="+mj-lt"/>
                        </a:rPr>
                        <a:t>Access to data without the owner’s permission. </a:t>
                      </a:r>
                    </a:p>
                  </a:txBody>
                  <a:tcPr/>
                </a:tc>
                <a:extLst>
                  <a:ext uri="{0D108BD9-81ED-4DB2-BD59-A6C34878D82A}">
                    <a16:rowId xmlns:a16="http://schemas.microsoft.com/office/drawing/2014/main" val="397322574"/>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991" y="146385"/>
            <a:ext cx="6515100" cy="461665"/>
          </a:xfrm>
          <a:prstGeom prst="rect">
            <a:avLst/>
          </a:prstGeom>
          <a:noFill/>
        </p:spPr>
        <p:txBody>
          <a:bodyPr wrap="square" rtlCol="0">
            <a:spAutoFit/>
          </a:bodyPr>
          <a:lstStyle/>
          <a:p>
            <a:r>
              <a:rPr lang="en-GB" sz="2400" b="1" u="sng" dirty="0">
                <a:latin typeface="+mj-lt"/>
              </a:rPr>
              <a:t>Computer Misuse Act</a:t>
            </a:r>
          </a:p>
        </p:txBody>
      </p:sp>
      <p:sp>
        <p:nvSpPr>
          <p:cNvPr id="16" name="Rectangle 15">
            <a:extLst>
              <a:ext uri="{FF2B5EF4-FFF2-40B4-BE49-F238E27FC236}">
                <a16:creationId xmlns:a16="http://schemas.microsoft.com/office/drawing/2014/main" id="{68AA8E14-3FFA-4E3D-9C52-CE14467164A4}"/>
              </a:ext>
            </a:extLst>
          </p:cNvPr>
          <p:cNvSpPr/>
          <p:nvPr/>
        </p:nvSpPr>
        <p:spPr>
          <a:xfrm>
            <a:off x="4135919" y="581992"/>
            <a:ext cx="7898915" cy="70257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 Computer Misuse Act was a piece of legislation that was introduced by the government in 1990.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2310241171"/>
              </p:ext>
            </p:extLst>
          </p:nvPr>
        </p:nvGraphicFramePr>
        <p:xfrm>
          <a:off x="4135919" y="1466818"/>
          <a:ext cx="7898914" cy="1402080"/>
        </p:xfrm>
        <a:graphic>
          <a:graphicData uri="http://schemas.openxmlformats.org/drawingml/2006/table">
            <a:tbl>
              <a:tblPr firstRow="1" bandRow="1">
                <a:tableStyleId>{5C22544A-7EE6-4342-B048-85BDC9FD1C3A}</a:tableStyleId>
              </a:tblPr>
              <a:tblGrid>
                <a:gridCol w="7898914">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03965">
                <a:tc>
                  <a:txBody>
                    <a:bodyPr/>
                    <a:lstStyle/>
                    <a:p>
                      <a:pPr marL="457200" indent="-457200" algn="l">
                        <a:buAutoNum type="arabicPeriod"/>
                      </a:pPr>
                      <a:r>
                        <a:rPr lang="en-GB" sz="2000" b="0" dirty="0">
                          <a:latin typeface="Tw Cen MT" panose="020B0602020104020603" pitchFamily="34" charset="0"/>
                        </a:rPr>
                        <a:t>What is the purpose of the Computer Misuse Act?</a:t>
                      </a:r>
                    </a:p>
                    <a:p>
                      <a:pPr marL="457200" indent="-457200" algn="l">
                        <a:buAutoNum type="arabicPeriod"/>
                      </a:pPr>
                      <a:r>
                        <a:rPr lang="en-GB" sz="2000" b="0" dirty="0">
                          <a:latin typeface="Tw Cen MT" panose="020B0602020104020603" pitchFamily="34" charset="0"/>
                        </a:rPr>
                        <a:t>Identify the five sections of the Computer Misuse Act</a:t>
                      </a:r>
                    </a:p>
                    <a:p>
                      <a:pPr marL="457200" indent="-457200" algn="l">
                        <a:buAutoNum type="arabicPeriod"/>
                      </a:pPr>
                      <a:r>
                        <a:rPr lang="en-GB" sz="2000" b="0" dirty="0">
                          <a:latin typeface="Tw Cen MT" panose="020B0602020104020603" pitchFamily="34" charset="0"/>
                        </a:rPr>
                        <a:t>What do you think might be the consequences of breaking this law?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48366" y="1233151"/>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3529842256"/>
              </p:ext>
            </p:extLst>
          </p:nvPr>
        </p:nvGraphicFramePr>
        <p:xfrm>
          <a:off x="4135917" y="3026484"/>
          <a:ext cx="7898916" cy="3603175"/>
        </p:xfrm>
        <a:graphic>
          <a:graphicData uri="http://schemas.openxmlformats.org/drawingml/2006/table">
            <a:tbl>
              <a:tblPr firstRow="1" bandRow="1">
                <a:tableStyleId>{5C22544A-7EE6-4342-B048-85BDC9FD1C3A}</a:tableStyleId>
              </a:tblPr>
              <a:tblGrid>
                <a:gridCol w="7898916">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An act to make provision for securing computer material against unauthorised access or modification; and for connected purposes.</a:t>
                      </a:r>
                    </a:p>
                    <a:p>
                      <a:pPr marL="457200" indent="-457200" algn="l">
                        <a:buAutoNum type="arabicPeriod"/>
                      </a:pPr>
                      <a:r>
                        <a:rPr lang="en-GB" sz="2000" b="0" dirty="0">
                          <a:latin typeface="Tw Cen MT" panose="020B0602020104020603" pitchFamily="34" charset="0"/>
                        </a:rPr>
                        <a:t>Unauthorised access to: computer material, with intent to commit or facilitate commission of further offences, with intent to impair, or with recklessness as to impairing, operation of computer, that causes or creates risk of serious damage and making, supplying or obtaining articles for use in another computer misuse act offence.</a:t>
                      </a:r>
                    </a:p>
                    <a:p>
                      <a:pPr marL="457200" indent="-457200" algn="l">
                        <a:buAutoNum type="arabicPeriod"/>
                      </a:pPr>
                      <a:r>
                        <a:rPr lang="en-GB" sz="2000" b="0" dirty="0">
                          <a:latin typeface="Tw Cen MT" panose="020B0602020104020603" pitchFamily="34" charset="0"/>
                        </a:rPr>
                        <a:t>A visit and warning from Police or NCA officers, being arrested, having your computer seized and internet access restricted, paying a penalty or fine or a significant prison sentence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7258" y="1211082"/>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a:extLst>
              <a:ext uri="{FF2B5EF4-FFF2-40B4-BE49-F238E27FC236}">
                <a16:creationId xmlns:a16="http://schemas.microsoft.com/office/drawing/2014/main" id="{F9882D25-C716-4E47-AC58-533BB904E683}"/>
              </a:ext>
            </a:extLst>
          </p:cNvPr>
          <p:cNvGraphicFramePr>
            <a:graphicFrameLocks noGrp="1"/>
          </p:cNvGraphicFramePr>
          <p:nvPr>
            <p:extLst>
              <p:ext uri="{D42A27DB-BD31-4B8C-83A1-F6EECF244321}">
                <p14:modId xmlns:p14="http://schemas.microsoft.com/office/powerpoint/2010/main" val="245152483"/>
              </p:ext>
            </p:extLst>
          </p:nvPr>
        </p:nvGraphicFramePr>
        <p:xfrm>
          <a:off x="127532" y="5893059"/>
          <a:ext cx="3861189" cy="736600"/>
        </p:xfrm>
        <a:graphic>
          <a:graphicData uri="http://schemas.openxmlformats.org/drawingml/2006/table">
            <a:tbl>
              <a:tblPr firstRow="1" bandRow="1">
                <a:tableStyleId>{5C22544A-7EE6-4342-B048-85BDC9FD1C3A}</a:tableStyleId>
              </a:tblPr>
              <a:tblGrid>
                <a:gridCol w="3861189">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9" name="Picture 2" descr="Video Icon Icons - Download Free Vector Icons | Noun Project">
            <a:extLst>
              <a:ext uri="{FF2B5EF4-FFF2-40B4-BE49-F238E27FC236}">
                <a16:creationId xmlns:a16="http://schemas.microsoft.com/office/drawing/2014/main" id="{D84544F0-BA07-45B0-B09F-53B65D5A9F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2487" y="5524758"/>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F57D0BCC-FE2C-4C5A-8B60-C1F375530C2E}"/>
              </a:ext>
            </a:extLst>
          </p:cNvPr>
          <p:cNvGraphicFramePr>
            <a:graphicFrameLocks noGrp="1"/>
          </p:cNvGraphicFramePr>
          <p:nvPr>
            <p:extLst>
              <p:ext uri="{D42A27DB-BD31-4B8C-83A1-F6EECF244321}">
                <p14:modId xmlns:p14="http://schemas.microsoft.com/office/powerpoint/2010/main" val="3898325154"/>
              </p:ext>
            </p:extLst>
          </p:nvPr>
        </p:nvGraphicFramePr>
        <p:xfrm>
          <a:off x="127532" y="3732604"/>
          <a:ext cx="3861188" cy="1280160"/>
        </p:xfrm>
        <a:graphic>
          <a:graphicData uri="http://schemas.openxmlformats.org/drawingml/2006/table">
            <a:tbl>
              <a:tblPr firstRow="1" bandRow="1">
                <a:tableStyleId>{5C22544A-7EE6-4342-B048-85BDC9FD1C3A}</a:tableStyleId>
              </a:tblPr>
              <a:tblGrid>
                <a:gridCol w="3861188">
                  <a:extLst>
                    <a:ext uri="{9D8B030D-6E8A-4147-A177-3AD203B41FA5}">
                      <a16:colId xmlns:a16="http://schemas.microsoft.com/office/drawing/2014/main" val="1827917660"/>
                    </a:ext>
                  </a:extLst>
                </a:gridCol>
              </a:tblGrid>
              <a:tr h="248617">
                <a:tc>
                  <a:txBody>
                    <a:bodyPr/>
                    <a:lstStyle/>
                    <a:p>
                      <a:r>
                        <a:rPr lang="en-GB" sz="1800" b="0" dirty="0">
                          <a:latin typeface="Tw Cen MT" panose="020B0602020104020603" pitchFamily="34" charset="0"/>
                        </a:rPr>
                        <a:t>Exam advice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r h="0">
                <a:tc>
                  <a:txBody>
                    <a:bodyPr/>
                    <a:lstStyle/>
                    <a:p>
                      <a:pPr algn="l"/>
                      <a:r>
                        <a:rPr lang="en-GB" sz="1800" b="0" dirty="0">
                          <a:latin typeface="Tw Cen MT" panose="020B0602020104020603" pitchFamily="34" charset="0"/>
                        </a:rPr>
                        <a:t>You will need to understand the basic principles, the intent of the legislation and penalties for breaking the law.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4" name="Picture 3">
            <a:extLst>
              <a:ext uri="{FF2B5EF4-FFF2-40B4-BE49-F238E27FC236}">
                <a16:creationId xmlns:a16="http://schemas.microsoft.com/office/drawing/2014/main" id="{7636B4DA-0A83-4D23-98EA-E00EA303F474}"/>
              </a:ext>
            </a:extLst>
          </p:cNvPr>
          <p:cNvPicPr>
            <a:picLocks noChangeAspect="1"/>
          </p:cNvPicPr>
          <p:nvPr/>
        </p:nvPicPr>
        <p:blipFill>
          <a:blip r:embed="rId6"/>
          <a:stretch>
            <a:fillRect/>
          </a:stretch>
        </p:blipFill>
        <p:spPr>
          <a:xfrm>
            <a:off x="127532" y="628663"/>
            <a:ext cx="3879757" cy="2984429"/>
          </a:xfrm>
          <a:prstGeom prst="rect">
            <a:avLst/>
          </a:prstGeom>
          <a:ln>
            <a:solidFill>
              <a:schemeClr val="tx1"/>
            </a:solidFill>
          </a:ln>
        </p:spPr>
      </p:pic>
    </p:spTree>
    <p:extLst>
      <p:ext uri="{BB962C8B-B14F-4D97-AF65-F5344CB8AC3E}">
        <p14:creationId xmlns:p14="http://schemas.microsoft.com/office/powerpoint/2010/main" val="238907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946</Words>
  <Application>Microsoft Office PowerPoint</Application>
  <PresentationFormat>Widescreen</PresentationFormat>
  <Paragraphs>140</Paragraphs>
  <Slides>8</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Lucida Sans Typewriter</vt:lpstr>
      <vt:lpstr>Times New Roman</vt:lpstr>
      <vt:lpstr>Tw Cen MT</vt:lpstr>
      <vt:lpstr>Wingdings</vt:lpstr>
      <vt:lpstr>Office Theme</vt:lpstr>
      <vt:lpstr>WJEC GCSE Digital Technology</vt:lpstr>
      <vt:lpstr>PowerPoint Presentation</vt:lpstr>
      <vt:lpstr>PowerPoint Presentation</vt:lpstr>
      <vt:lpstr>PowerPoint Presentation</vt:lpstr>
      <vt:lpstr>PowerPoint Presentation</vt:lpstr>
      <vt:lpstr>Lesson Objectives:</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2021-07-07T16:35:27Z</dcterms:modified>
</cp:coreProperties>
</file>